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63" r:id="rId3"/>
    <p:sldId id="257" r:id="rId4"/>
    <p:sldId id="258" r:id="rId5"/>
    <p:sldId id="259" r:id="rId6"/>
    <p:sldId id="261" r:id="rId7"/>
    <p:sldId id="260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071B"/>
    <a:srgbClr val="FF0B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608" autoAdjust="0"/>
  </p:normalViewPr>
  <p:slideViewPr>
    <p:cSldViewPr snapToGrid="0" snapToObjects="1">
      <p:cViewPr>
        <p:scale>
          <a:sx n="99" d="100"/>
          <a:sy n="99" d="100"/>
        </p:scale>
        <p:origin x="-1464" y="-15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78D587-4AB2-4A4E-B187-38BEF42B9D5B}" type="datetimeFigureOut">
              <a:rPr lang="en-US" smtClean="0"/>
              <a:t>10/12/15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9DFB8F-FDC4-A744-89FF-A88E530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045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makes a question compelling?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DFB8F-FDC4-A744-89FF-A88E5306D82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2796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Individual</a:t>
            </a:r>
          </a:p>
          <a:p>
            <a:r>
              <a:rPr lang="en-US" dirty="0" smtClean="0"/>
              <a:t>Sticky</a:t>
            </a:r>
            <a:r>
              <a:rPr lang="en-US" baseline="0" dirty="0" smtClean="0"/>
              <a:t> notes and 4 white paper posters </a:t>
            </a:r>
          </a:p>
          <a:p>
            <a:r>
              <a:rPr lang="en-US" baseline="0" dirty="0" smtClean="0"/>
              <a:t>Answer = Question that is more compelling and 1-2 sentences why.</a:t>
            </a:r>
          </a:p>
          <a:p>
            <a:pPr marL="228600" indent="-228600"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communities prepare for volcanic emergencies?</a:t>
            </a:r>
            <a:endParaRPr lang="en-US" dirty="0" smtClean="0">
              <a:effectLst/>
            </a:endParaRPr>
          </a:p>
          <a:p>
            <a:pPr marL="228600" indent="-228600"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is the measurement of slope an important landscape metric?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does free trade impact developing countries?</a:t>
            </a:r>
          </a:p>
          <a:p>
            <a:pPr marL="228600" indent="-228600"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have Shakespeare’s plays continued to be popular in contemporary societies?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DFB8F-FDC4-A744-89FF-A88E5306D82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4296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Small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DFB8F-FDC4-A744-89FF-A88E5306D82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7902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Small Groups</a:t>
            </a:r>
          </a:p>
          <a:p>
            <a:r>
              <a:rPr lang="en-US" dirty="0" smtClean="0"/>
              <a:t>Research Question stems…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DFB8F-FDC4-A744-89FF-A88E5306D82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1953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DFB8F-FDC4-A744-89FF-A88E5306D82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231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0A359-2FB3-4847-9D97-3491754AA7F9}" type="datetimeFigureOut">
              <a:rPr lang="en-US"/>
              <a:pPr>
                <a:defRPr/>
              </a:pPr>
              <a:t>10/12/15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82176-A547-F94B-AC51-D6E9C882C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444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C5DAC-1A13-D34F-9418-D6257772B49C}" type="datetimeFigureOut">
              <a:rPr lang="en-US"/>
              <a:pPr>
                <a:defRPr/>
              </a:pPr>
              <a:t>10/12/15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610A8-B29A-B34A-A0B5-3DF26A2EB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696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C0D93-568E-6D41-8E6D-0963A71A503C}" type="datetimeFigureOut">
              <a:rPr lang="en-US"/>
              <a:pPr>
                <a:defRPr/>
              </a:pPr>
              <a:t>10/12/15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D0221-73D0-6245-9CCD-73A1D8FCB5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10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8603A-2399-D64A-8203-C8F297F981E8}" type="datetimeFigureOut">
              <a:rPr lang="en-US"/>
              <a:pPr>
                <a:defRPr/>
              </a:pPr>
              <a:t>10/12/15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2C605-4958-CF43-AA48-80339EFDB0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54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71F39-3D09-F149-B1A1-DC2A7DB4A435}" type="datetimeFigureOut">
              <a:rPr lang="en-US"/>
              <a:pPr>
                <a:defRPr/>
              </a:pPr>
              <a:t>10/12/15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6BD0F-ABBC-C14D-BC96-77BE126A74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886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68500"/>
            <a:ext cx="4038600" cy="4157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68500"/>
            <a:ext cx="4038600" cy="4157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7E973-E761-9943-801C-DE1E51E28431}" type="datetimeFigureOut">
              <a:rPr lang="en-US"/>
              <a:pPr>
                <a:defRPr/>
              </a:pPr>
              <a:t>10/12/15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5E9FC-F6D5-0349-BBED-EA7D7A9BC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265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CE534-2B3A-FA4B-B87A-8AC244117610}" type="datetimeFigureOut">
              <a:rPr lang="en-US"/>
              <a:pPr>
                <a:defRPr/>
              </a:pPr>
              <a:t>10/12/15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B94E0-5E06-6D42-A41D-50D581B409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394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DFFB5-C0BC-DE4D-9A38-E0EE75FC9E15}" type="datetimeFigureOut">
              <a:rPr lang="en-US"/>
              <a:pPr>
                <a:defRPr/>
              </a:pPr>
              <a:t>10/12/15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B7D4D-4E81-5B40-91F6-CF14C25F86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286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2570F-F7E3-1F40-B6F3-59FE945D5A70}" type="datetimeFigureOut">
              <a:rPr lang="en-US"/>
              <a:pPr>
                <a:defRPr/>
              </a:pPr>
              <a:t>10/12/15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B2FA7-4FDB-5643-811E-7991DEE50B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307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1E9B0-C3DF-544F-BB14-A487ECCC7F43}" type="datetimeFigureOut">
              <a:rPr lang="en-US"/>
              <a:pPr>
                <a:defRPr/>
              </a:pPr>
              <a:t>10/12/15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D8B14-AE1E-054C-8668-93D0F0400A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402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4B1CF-5E0C-5D41-A3E2-D78942339385}" type="datetimeFigureOut">
              <a:rPr lang="en-US"/>
              <a:pPr>
                <a:defRPr/>
              </a:pPr>
              <a:t>10/12/15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F0004-A563-C64B-9FAD-6198662E1B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909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900113"/>
            <a:ext cx="8229600" cy="106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Headline Line One</a:t>
            </a:r>
            <a:br>
              <a:rPr lang="en-US" dirty="0"/>
            </a:br>
            <a:r>
              <a:rPr lang="en-US" dirty="0"/>
              <a:t>Headline Line Two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3022600"/>
            <a:ext cx="8229600" cy="310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944504B-B211-B34D-97AF-78446C71FCDD}" type="datetimeFigureOut">
              <a:rPr lang="en-US" smtClean="0"/>
              <a:pPr>
                <a:defRPr/>
              </a:pPr>
              <a:t>10/12/15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EF7D53D-272A-624E-BE3D-99D13E2B41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56"/>
          <a:stretch>
            <a:fillRect/>
          </a:stretch>
        </p:blipFill>
        <p:spPr>
          <a:xfrm>
            <a:off x="0" y="0"/>
            <a:ext cx="9143999" cy="457200"/>
          </a:xfrm>
          <a:prstGeom prst="rect">
            <a:avLst/>
          </a:prstGeom>
        </p:spPr>
      </p:pic>
      <p:pic>
        <p:nvPicPr>
          <p:cNvPr id="8" name="Picture 7" descr="ncstate-coed-4x1-t-h-wht-rgb.eps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03210" y="126427"/>
            <a:ext cx="3227832" cy="19508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ea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ea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ea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ea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/>
          <a:ea typeface="ＭＳ Ｐゴシック" charset="0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chemeClr val="tx1"/>
          </a:solidFill>
          <a:latin typeface="Arial"/>
          <a:ea typeface="ＭＳ Ｐゴシック" charset="0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000" kern="1200">
          <a:solidFill>
            <a:schemeClr val="tx1"/>
          </a:solidFill>
          <a:latin typeface="Arial"/>
          <a:ea typeface="ＭＳ Ｐゴシック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pbiglobal7.wikispaces.com/Team+Project+Pages" TargetMode="External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3.emf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padlet.com/mphimes/CompellingQuestionSubtopic" TargetMode="External"/><Relationship Id="rId4" Type="http://schemas.openxmlformats.org/officeDocument/2006/relationships/image" Target="../media/image3.emf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hyperlink" Target="https://pbiglobal7.wikispaces.com/Team+Project+Pages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pbiglobal7.wikispaces.com/Team+Project+Pages" TargetMode="External"/><Relationship Id="rId3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Project-Based Inquiry (PBI) Global</a:t>
            </a:r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sz="3000" dirty="0" smtClean="0">
                <a:ea typeface="+mn-ea"/>
              </a:rPr>
              <a:t>Ask </a:t>
            </a:r>
            <a:r>
              <a:rPr lang="en-US" sz="3000" dirty="0" smtClean="0">
                <a:ea typeface="+mn-ea"/>
              </a:rPr>
              <a:t>a Compelling Question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n-US" dirty="0">
              <a:ea typeface="+mn-ea"/>
            </a:endParaRP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dirty="0" smtClean="0">
                <a:ea typeface="+mn-ea"/>
              </a:rPr>
              <a:t>Marie Himes</a:t>
            </a:r>
            <a:endParaRPr lang="en-US" dirty="0">
              <a:ea typeface="+mn-ea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67" y="457016"/>
            <a:ext cx="1730282" cy="4252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Title 1"/>
          <p:cNvSpPr>
            <a:spLocks noGrp="1"/>
          </p:cNvSpPr>
          <p:nvPr>
            <p:ph type="ctrTitle"/>
          </p:nvPr>
        </p:nvSpPr>
        <p:spPr>
          <a:xfrm>
            <a:off x="372245" y="1173951"/>
            <a:ext cx="8485637" cy="848757"/>
          </a:xfrm>
        </p:spPr>
        <p:txBody>
          <a:bodyPr/>
          <a:lstStyle/>
          <a:p>
            <a:pPr algn="l"/>
            <a:r>
              <a:rPr lang="en-US" sz="2800" dirty="0" smtClean="0">
                <a:latin typeface="Arial" charset="0"/>
              </a:rPr>
              <a:t>By the end of today’s session, your team will have…</a:t>
            </a:r>
            <a:endParaRPr lang="en-US" sz="2800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2244" y="2163826"/>
            <a:ext cx="8250473" cy="3982697"/>
          </a:xfrm>
        </p:spPr>
        <p:txBody>
          <a:bodyPr rtlCol="0">
            <a:normAutofit/>
          </a:bodyPr>
          <a:lstStyle/>
          <a:p>
            <a:pPr marL="457200" indent="-457200" algn="l" fontAlgn="auto">
              <a:spcBef>
                <a:spcPts val="1272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800" dirty="0" smtClean="0">
                <a:ea typeface="+mn-ea"/>
              </a:rPr>
              <a:t>Chosen a subtopic,</a:t>
            </a:r>
          </a:p>
          <a:p>
            <a:pPr marL="457200" indent="-457200" algn="l" fontAlgn="auto">
              <a:spcBef>
                <a:spcPts val="1272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800" dirty="0">
                <a:ea typeface="+mn-ea"/>
              </a:rPr>
              <a:t>D</a:t>
            </a:r>
            <a:r>
              <a:rPr lang="en-US" sz="2800" dirty="0" smtClean="0">
                <a:ea typeface="+mn-ea"/>
              </a:rPr>
              <a:t>eveloped a compelling question,</a:t>
            </a:r>
          </a:p>
          <a:p>
            <a:pPr marL="457200" indent="-457200" algn="l" fontAlgn="auto">
              <a:spcBef>
                <a:spcPts val="1272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800" dirty="0" smtClean="0">
                <a:ea typeface="+mn-ea"/>
              </a:rPr>
              <a:t>Created a 1-minute video explaining your compelling question,</a:t>
            </a:r>
          </a:p>
          <a:p>
            <a:pPr marL="457200" indent="-457200" algn="l" fontAlgn="auto">
              <a:spcBef>
                <a:spcPts val="1272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800" dirty="0">
                <a:ea typeface="+mn-ea"/>
              </a:rPr>
              <a:t>Posted your video to </a:t>
            </a:r>
            <a:r>
              <a:rPr lang="en-US" sz="2800" dirty="0">
                <a:ea typeface="+mn-ea"/>
                <a:hlinkClick r:id="rId2"/>
              </a:rPr>
              <a:t>https://pbiglobal7.wikispaces.com/Team+Project+</a:t>
            </a:r>
            <a:r>
              <a:rPr lang="en-US" sz="2800" dirty="0" smtClean="0">
                <a:ea typeface="+mn-ea"/>
                <a:hlinkClick r:id="rId2"/>
              </a:rPr>
              <a:t>Pages</a:t>
            </a:r>
            <a:r>
              <a:rPr lang="en-US" sz="2800" dirty="0" smtClean="0">
                <a:ea typeface="+mn-ea"/>
              </a:rPr>
              <a:t> </a:t>
            </a:r>
          </a:p>
          <a:p>
            <a:pPr marL="457200" indent="-457200" algn="l" fontAlgn="auto">
              <a:spcAft>
                <a:spcPts val="0"/>
              </a:spcAft>
              <a:buFont typeface="Arial"/>
              <a:buChar char="•"/>
              <a:defRPr/>
            </a:pPr>
            <a:endParaRPr lang="en-US" sz="3000" dirty="0" smtClean="0">
              <a:ea typeface="+mn-ea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167" y="457016"/>
            <a:ext cx="1730282" cy="425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952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n-US">
              <a:ea typeface="+mn-ea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67" y="457016"/>
            <a:ext cx="1730282" cy="42523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758" y="935736"/>
            <a:ext cx="7105903" cy="5329427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 rot="1076052">
            <a:off x="1036855" y="1959989"/>
            <a:ext cx="1693189" cy="627197"/>
          </a:xfrm>
          <a:prstGeom prst="rightArrow">
            <a:avLst/>
          </a:prstGeom>
          <a:solidFill>
            <a:srgbClr val="C9071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B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633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49036"/>
          <a:stretch/>
        </p:blipFill>
        <p:spPr>
          <a:xfrm>
            <a:off x="4938465" y="4123363"/>
            <a:ext cx="2316277" cy="2734637"/>
          </a:xfrm>
          <a:prstGeom prst="rect">
            <a:avLst/>
          </a:prstGeom>
        </p:spPr>
      </p:pic>
      <p:sp>
        <p:nvSpPr>
          <p:cNvPr id="2049" name="Title 1"/>
          <p:cNvSpPr>
            <a:spLocks noGrp="1"/>
          </p:cNvSpPr>
          <p:nvPr>
            <p:ph type="ctrTitle"/>
          </p:nvPr>
        </p:nvSpPr>
        <p:spPr>
          <a:xfrm>
            <a:off x="685800" y="927253"/>
            <a:ext cx="7772400" cy="723318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What makes a question compelling?</a:t>
            </a:r>
            <a:endParaRPr lang="en-US" dirty="0"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167" y="457016"/>
            <a:ext cx="1730282" cy="42523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85800" y="1704315"/>
            <a:ext cx="7666380" cy="306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latin typeface="Arial"/>
                <a:cs typeface="Arial"/>
              </a:rPr>
              <a:t>A compelling question must…</a:t>
            </a:r>
          </a:p>
          <a:p>
            <a:pPr marL="342900" lvl="0" indent="-342900">
              <a:buFont typeface="Arial"/>
              <a:buChar char="•"/>
            </a:pPr>
            <a:r>
              <a:rPr lang="en-US" sz="2500" dirty="0">
                <a:latin typeface="Arial"/>
                <a:cs typeface="Arial"/>
              </a:rPr>
              <a:t>spark the researcher's curiosity.</a:t>
            </a:r>
          </a:p>
          <a:p>
            <a:pPr marL="342900" lvl="0" indent="-342900">
              <a:buFont typeface="Arial"/>
              <a:buChar char="•"/>
            </a:pPr>
            <a:r>
              <a:rPr lang="en-US" sz="2500" dirty="0">
                <a:latin typeface="Arial"/>
                <a:cs typeface="Arial"/>
              </a:rPr>
              <a:t>motivate the researcher to find an answer.</a:t>
            </a:r>
          </a:p>
          <a:p>
            <a:pPr marL="342900" lvl="0" indent="-342900">
              <a:buFont typeface="Arial"/>
              <a:buChar char="•"/>
            </a:pPr>
            <a:r>
              <a:rPr lang="en-US" sz="2500" dirty="0">
                <a:latin typeface="Arial"/>
                <a:cs typeface="Arial"/>
              </a:rPr>
              <a:t>be of social importance.</a:t>
            </a:r>
          </a:p>
          <a:p>
            <a:pPr marL="342900" lvl="0" indent="-342900">
              <a:buFont typeface="Arial"/>
              <a:buChar char="•"/>
            </a:pPr>
            <a:r>
              <a:rPr lang="en-US" sz="2500" dirty="0">
                <a:latin typeface="Arial"/>
                <a:cs typeface="Arial"/>
              </a:rPr>
              <a:t>align with the topic to be studied.</a:t>
            </a:r>
          </a:p>
          <a:p>
            <a:pPr marL="342900" lvl="0" indent="-342900">
              <a:buFont typeface="Arial"/>
              <a:buChar char="•"/>
            </a:pPr>
            <a:r>
              <a:rPr lang="en-US" sz="2500" dirty="0">
                <a:latin typeface="Arial"/>
                <a:cs typeface="Arial"/>
              </a:rPr>
              <a:t>require an evidence-based, nuanced response.</a:t>
            </a:r>
          </a:p>
          <a:p>
            <a:pPr marL="342900" lvl="0" indent="-342900">
              <a:buFont typeface="Arial"/>
              <a:buChar char="•"/>
            </a:pPr>
            <a:r>
              <a:rPr lang="en-US" sz="2500" dirty="0">
                <a:latin typeface="Arial"/>
                <a:cs typeface="Arial"/>
              </a:rPr>
              <a:t>be researchable.</a:t>
            </a:r>
          </a:p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64854" y="4766692"/>
            <a:ext cx="1327461" cy="174634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6835463" y="6236042"/>
            <a:ext cx="230452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smtClean="0"/>
              <a:t>Inverted </a:t>
            </a:r>
            <a:r>
              <a:rPr lang="en-US" sz="1000" b="1" dirty="0"/>
              <a:t>Revised Bloom’s </a:t>
            </a:r>
            <a:r>
              <a:rPr lang="en-US" sz="1000" b="1" dirty="0" smtClean="0"/>
              <a:t>Taxonomy Source: </a:t>
            </a:r>
            <a:r>
              <a:rPr lang="en-US" sz="1000" dirty="0" smtClean="0"/>
              <a:t>Spires</a:t>
            </a:r>
            <a:r>
              <a:rPr lang="en-US" sz="1000" dirty="0"/>
              <a:t>, H. A., </a:t>
            </a:r>
            <a:r>
              <a:rPr lang="en-US" sz="1000" dirty="0" err="1"/>
              <a:t>Wiebe</a:t>
            </a:r>
            <a:r>
              <a:rPr lang="en-US" sz="1000" dirty="0"/>
              <a:t>, E., Young, C. A., </a:t>
            </a:r>
            <a:r>
              <a:rPr lang="en-US" sz="1000" dirty="0" err="1"/>
              <a:t>Hollebrands</a:t>
            </a:r>
            <a:r>
              <a:rPr lang="en-US" sz="1000" dirty="0"/>
              <a:t>, K., &amp; Lee, J. K. (2012).</a:t>
            </a:r>
          </a:p>
        </p:txBody>
      </p:sp>
    </p:spTree>
    <p:extLst>
      <p:ext uri="{BB962C8B-B14F-4D97-AF65-F5344CB8AC3E}">
        <p14:creationId xmlns:p14="http://schemas.microsoft.com/office/powerpoint/2010/main" val="508633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Title 1"/>
          <p:cNvSpPr>
            <a:spLocks noGrp="1"/>
          </p:cNvSpPr>
          <p:nvPr>
            <p:ph type="ctrTitle"/>
          </p:nvPr>
        </p:nvSpPr>
        <p:spPr>
          <a:xfrm>
            <a:off x="685800" y="705596"/>
            <a:ext cx="7733108" cy="705595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Activity </a:t>
            </a:r>
            <a:r>
              <a:rPr lang="en-US" dirty="0" smtClean="0">
                <a:latin typeface="Arial" charset="0"/>
              </a:rPr>
              <a:t>1: </a:t>
            </a:r>
            <a:r>
              <a:rPr lang="en-US" dirty="0" smtClean="0">
                <a:latin typeface="Arial" charset="0"/>
              </a:rPr>
              <a:t>Compelling or not?</a:t>
            </a:r>
            <a:endParaRPr lang="en-US" dirty="0"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167" y="457016"/>
            <a:ext cx="1730282" cy="4252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" y="1371600"/>
            <a:ext cx="887716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500" dirty="0" smtClean="0">
                <a:latin typeface="Arial"/>
                <a:cs typeface="Arial"/>
              </a:rPr>
              <a:t>1.  </a:t>
            </a:r>
            <a:r>
              <a:rPr lang="en-US" sz="2500" dirty="0" smtClean="0">
                <a:solidFill>
                  <a:srgbClr val="FF0000"/>
                </a:solidFill>
                <a:latin typeface="Arial"/>
                <a:cs typeface="Arial"/>
              </a:rPr>
              <a:t>Where </a:t>
            </a:r>
            <a:r>
              <a:rPr lang="en-US" sz="2500" dirty="0">
                <a:solidFill>
                  <a:srgbClr val="FF0000"/>
                </a:solidFill>
                <a:latin typeface="Arial"/>
                <a:cs typeface="Arial"/>
              </a:rPr>
              <a:t>are there present volcanic hazards</a:t>
            </a:r>
            <a:r>
              <a:rPr lang="en-US" sz="2500" dirty="0" smtClean="0">
                <a:solidFill>
                  <a:srgbClr val="FF0000"/>
                </a:solidFill>
                <a:latin typeface="Arial"/>
                <a:cs typeface="Arial"/>
              </a:rPr>
              <a:t>? </a:t>
            </a:r>
            <a:r>
              <a:rPr lang="en-US" sz="2500" dirty="0" smtClean="0">
                <a:latin typeface="Arial"/>
                <a:cs typeface="Arial"/>
              </a:rPr>
              <a:t>OR</a:t>
            </a:r>
          </a:p>
          <a:p>
            <a:pPr lvl="0"/>
            <a:r>
              <a:rPr lang="en-US" sz="2500" dirty="0">
                <a:latin typeface="Arial"/>
                <a:cs typeface="Arial"/>
              </a:rPr>
              <a:t>	</a:t>
            </a:r>
            <a:r>
              <a:rPr lang="en-US" sz="2500" dirty="0" smtClean="0">
                <a:solidFill>
                  <a:srgbClr val="0000FF"/>
                </a:solidFill>
                <a:latin typeface="Arial"/>
                <a:cs typeface="Arial"/>
              </a:rPr>
              <a:t>How </a:t>
            </a:r>
            <a:r>
              <a:rPr lang="en-US" sz="2500" dirty="0">
                <a:solidFill>
                  <a:srgbClr val="0000FF"/>
                </a:solidFill>
                <a:latin typeface="Arial"/>
                <a:cs typeface="Arial"/>
              </a:rPr>
              <a:t>do communities prepare for volcanic emergencies</a:t>
            </a:r>
            <a:r>
              <a:rPr lang="en-US" sz="2500" dirty="0" smtClean="0">
                <a:solidFill>
                  <a:srgbClr val="0000FF"/>
                </a:solidFill>
                <a:latin typeface="Arial"/>
                <a:cs typeface="Arial"/>
              </a:rPr>
              <a:t>?</a:t>
            </a:r>
          </a:p>
          <a:p>
            <a:pPr lvl="0">
              <a:spcBef>
                <a:spcPts val="1800"/>
              </a:spcBef>
            </a:pPr>
            <a:r>
              <a:rPr lang="en-US" sz="2500" dirty="0" smtClean="0">
                <a:latin typeface="Arial"/>
                <a:cs typeface="Arial"/>
              </a:rPr>
              <a:t>2.  </a:t>
            </a:r>
            <a:r>
              <a:rPr lang="en-US" sz="2500" dirty="0" smtClean="0">
                <a:solidFill>
                  <a:srgbClr val="FF0000"/>
                </a:solidFill>
                <a:latin typeface="Arial"/>
                <a:cs typeface="Arial"/>
              </a:rPr>
              <a:t>How is the slope of a line calculated? </a:t>
            </a:r>
            <a:r>
              <a:rPr lang="en-US" sz="2500" dirty="0" smtClean="0">
                <a:latin typeface="Arial"/>
                <a:cs typeface="Arial"/>
              </a:rPr>
              <a:t>OR</a:t>
            </a:r>
          </a:p>
          <a:p>
            <a:r>
              <a:rPr lang="en-US" sz="2500" dirty="0" smtClean="0">
                <a:latin typeface="Arial"/>
                <a:cs typeface="Arial"/>
              </a:rPr>
              <a:t>	</a:t>
            </a:r>
            <a:r>
              <a:rPr lang="en-US" sz="2500" dirty="0" smtClean="0">
                <a:solidFill>
                  <a:srgbClr val="0000FF"/>
                </a:solidFill>
                <a:latin typeface="Arial"/>
                <a:cs typeface="Arial"/>
              </a:rPr>
              <a:t>Why is the measurement of slope an important landscape 	metric?</a:t>
            </a:r>
            <a:endParaRPr lang="en-US" sz="2500" dirty="0" smtClean="0">
              <a:solidFill>
                <a:srgbClr val="0000FF"/>
              </a:solidFill>
              <a:latin typeface="Arial"/>
              <a:cs typeface="Arial"/>
            </a:endParaRPr>
          </a:p>
          <a:p>
            <a:pPr lvl="0">
              <a:spcBef>
                <a:spcPts val="1800"/>
              </a:spcBef>
            </a:pPr>
            <a:r>
              <a:rPr lang="en-US" sz="2500" dirty="0" smtClean="0">
                <a:latin typeface="Arial"/>
                <a:cs typeface="Arial"/>
              </a:rPr>
              <a:t>3.  </a:t>
            </a:r>
            <a:r>
              <a:rPr lang="en-US" sz="2500" dirty="0" smtClean="0">
                <a:solidFill>
                  <a:srgbClr val="FF0000"/>
                </a:solidFill>
                <a:latin typeface="Arial"/>
                <a:cs typeface="Arial"/>
              </a:rPr>
              <a:t>How </a:t>
            </a:r>
            <a:r>
              <a:rPr lang="en-US" sz="2500" dirty="0">
                <a:solidFill>
                  <a:srgbClr val="FF0000"/>
                </a:solidFill>
                <a:latin typeface="Arial"/>
                <a:cs typeface="Arial"/>
              </a:rPr>
              <a:t>does free trade impact developing countries</a:t>
            </a:r>
            <a:r>
              <a:rPr lang="en-US" sz="2500" dirty="0" smtClean="0">
                <a:solidFill>
                  <a:srgbClr val="FF0000"/>
                </a:solidFill>
                <a:latin typeface="Arial"/>
                <a:cs typeface="Arial"/>
              </a:rPr>
              <a:t>? </a:t>
            </a:r>
            <a:r>
              <a:rPr lang="en-US" sz="2500" dirty="0" smtClean="0">
                <a:latin typeface="Arial"/>
                <a:cs typeface="Arial"/>
              </a:rPr>
              <a:t>OR</a:t>
            </a:r>
          </a:p>
          <a:p>
            <a:pPr lvl="0"/>
            <a:r>
              <a:rPr lang="en-US" sz="2500" dirty="0">
                <a:latin typeface="Arial"/>
                <a:cs typeface="Arial"/>
              </a:rPr>
              <a:t>	</a:t>
            </a:r>
            <a:r>
              <a:rPr lang="en-US" sz="2500" dirty="0" smtClean="0">
                <a:solidFill>
                  <a:srgbClr val="0000FF"/>
                </a:solidFill>
                <a:latin typeface="Arial"/>
                <a:cs typeface="Arial"/>
              </a:rPr>
              <a:t>Why </a:t>
            </a:r>
            <a:r>
              <a:rPr lang="en-US" sz="2500" dirty="0">
                <a:solidFill>
                  <a:srgbClr val="0000FF"/>
                </a:solidFill>
                <a:latin typeface="Arial"/>
                <a:cs typeface="Arial"/>
              </a:rPr>
              <a:t>is free trade good?</a:t>
            </a:r>
          </a:p>
          <a:p>
            <a:pPr lvl="0">
              <a:spcBef>
                <a:spcPts val="1800"/>
              </a:spcBef>
            </a:pPr>
            <a:r>
              <a:rPr lang="en-US" sz="2500" dirty="0">
                <a:latin typeface="Arial"/>
                <a:cs typeface="Arial"/>
              </a:rPr>
              <a:t> </a:t>
            </a:r>
            <a:r>
              <a:rPr lang="en-US" sz="2500" dirty="0" smtClean="0">
                <a:latin typeface="Arial"/>
                <a:cs typeface="Arial"/>
              </a:rPr>
              <a:t>4. </a:t>
            </a:r>
            <a:r>
              <a:rPr lang="en-US" sz="2500" dirty="0" smtClean="0">
                <a:solidFill>
                  <a:srgbClr val="FF0000"/>
                </a:solidFill>
                <a:latin typeface="Arial"/>
                <a:cs typeface="Arial"/>
              </a:rPr>
              <a:t>Why </a:t>
            </a:r>
            <a:r>
              <a:rPr lang="en-US" sz="2500" dirty="0">
                <a:solidFill>
                  <a:srgbClr val="FF0000"/>
                </a:solidFill>
                <a:latin typeface="Arial"/>
                <a:cs typeface="Arial"/>
              </a:rPr>
              <a:t>have Shakespeare’s plays continued to be popular in </a:t>
            </a:r>
            <a:r>
              <a:rPr lang="en-US" sz="2500" dirty="0" smtClean="0">
                <a:solidFill>
                  <a:srgbClr val="FF0000"/>
                </a:solidFill>
                <a:latin typeface="Arial"/>
                <a:cs typeface="Arial"/>
              </a:rPr>
              <a:t>	contemporary </a:t>
            </a:r>
            <a:r>
              <a:rPr lang="en-US" sz="2500" dirty="0">
                <a:solidFill>
                  <a:srgbClr val="FF0000"/>
                </a:solidFill>
                <a:latin typeface="Arial"/>
                <a:cs typeface="Arial"/>
              </a:rPr>
              <a:t>societies</a:t>
            </a:r>
            <a:r>
              <a:rPr lang="en-US" sz="2500" dirty="0" smtClean="0">
                <a:solidFill>
                  <a:srgbClr val="FF0000"/>
                </a:solidFill>
                <a:latin typeface="Arial"/>
                <a:cs typeface="Arial"/>
              </a:rPr>
              <a:t>?</a:t>
            </a:r>
            <a:r>
              <a:rPr lang="en-US" sz="25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500" dirty="0" smtClean="0">
                <a:latin typeface="Arial"/>
                <a:cs typeface="Arial"/>
              </a:rPr>
              <a:t>OR </a:t>
            </a:r>
          </a:p>
          <a:p>
            <a:pPr lvl="0"/>
            <a:r>
              <a:rPr lang="en-US" sz="2500" dirty="0">
                <a:latin typeface="Arial"/>
                <a:cs typeface="Arial"/>
              </a:rPr>
              <a:t>	</a:t>
            </a:r>
            <a:r>
              <a:rPr lang="en-US" sz="2500" dirty="0" smtClean="0">
                <a:solidFill>
                  <a:srgbClr val="0000FF"/>
                </a:solidFill>
                <a:latin typeface="Arial"/>
                <a:cs typeface="Arial"/>
              </a:rPr>
              <a:t>With </a:t>
            </a:r>
            <a:r>
              <a:rPr lang="en-US" sz="2500" dirty="0">
                <a:solidFill>
                  <a:srgbClr val="0000FF"/>
                </a:solidFill>
                <a:latin typeface="Arial"/>
                <a:cs typeface="Arial"/>
              </a:rPr>
              <a:t>which Shakespearean character do most teenagers </a:t>
            </a:r>
            <a:r>
              <a:rPr lang="en-US" sz="2500" dirty="0" smtClean="0">
                <a:solidFill>
                  <a:srgbClr val="0000FF"/>
                </a:solidFill>
                <a:latin typeface="Arial"/>
                <a:cs typeface="Arial"/>
              </a:rPr>
              <a:t>	identify?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633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3553"/>
            <a:ext cx="8229600" cy="3766038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Work in </a:t>
            </a:r>
            <a:r>
              <a:rPr lang="en-US" dirty="0" smtClean="0"/>
              <a:t>your teams</a:t>
            </a:r>
            <a:r>
              <a:rPr lang="en-US" dirty="0" smtClean="0"/>
              <a:t>.</a:t>
            </a:r>
            <a:endParaRPr lang="en-US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Each </a:t>
            </a:r>
            <a:r>
              <a:rPr lang="en-US" dirty="0" smtClean="0"/>
              <a:t>team</a:t>
            </a:r>
            <a:r>
              <a:rPr lang="en-US" dirty="0" smtClean="0"/>
              <a:t> </a:t>
            </a:r>
            <a:r>
              <a:rPr lang="en-US" dirty="0" smtClean="0"/>
              <a:t>chooses </a:t>
            </a:r>
            <a:r>
              <a:rPr lang="en-US" dirty="0" smtClean="0"/>
              <a:t>a subtopic or creates their own.</a:t>
            </a:r>
            <a:endParaRPr lang="en-US" dirty="0"/>
          </a:p>
          <a:p>
            <a:pPr>
              <a:spcBef>
                <a:spcPts val="1200"/>
              </a:spcBef>
            </a:pPr>
            <a:r>
              <a:rPr lang="en-US" dirty="0" smtClean="0"/>
              <a:t>On padlet, post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What your team’s subtopic is.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Why you are interested in learning more about this area of water ecology.</a:t>
            </a:r>
            <a:endParaRPr lang="en-US" dirty="0" smtClean="0"/>
          </a:p>
          <a:p>
            <a:pPr>
              <a:spcBef>
                <a:spcPts val="1200"/>
              </a:spcBef>
            </a:pPr>
            <a:r>
              <a:rPr lang="en-US" dirty="0">
                <a:hlinkClick r:id="rId3"/>
              </a:rPr>
              <a:t>http://padlet.com/mphimes/</a:t>
            </a:r>
            <a:r>
              <a:rPr lang="en-US" dirty="0" smtClean="0">
                <a:hlinkClick r:id="rId3"/>
              </a:rPr>
              <a:t>CompellingQuestionSubtopic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3374"/>
            <a:ext cx="8229600" cy="743979"/>
          </a:xfrm>
        </p:spPr>
        <p:txBody>
          <a:bodyPr/>
          <a:lstStyle/>
          <a:p>
            <a:r>
              <a:rPr lang="en-US" dirty="0" smtClean="0"/>
              <a:t>Activity </a:t>
            </a:r>
            <a:r>
              <a:rPr lang="en-US" dirty="0" smtClean="0"/>
              <a:t>2: </a:t>
            </a:r>
            <a:r>
              <a:rPr lang="en-US" dirty="0" smtClean="0"/>
              <a:t>Pick a </a:t>
            </a:r>
            <a:r>
              <a:rPr lang="en-US" dirty="0" smtClean="0"/>
              <a:t>subtopic!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167" y="457016"/>
            <a:ext cx="1730282" cy="42523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2680" y="4874107"/>
            <a:ext cx="1625600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835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Title 1"/>
          <p:cNvSpPr>
            <a:spLocks noGrp="1"/>
          </p:cNvSpPr>
          <p:nvPr>
            <p:ph type="ctrTitle"/>
          </p:nvPr>
        </p:nvSpPr>
        <p:spPr>
          <a:xfrm>
            <a:off x="529022" y="850697"/>
            <a:ext cx="8250471" cy="675797"/>
          </a:xfrm>
        </p:spPr>
        <p:txBody>
          <a:bodyPr/>
          <a:lstStyle/>
          <a:p>
            <a:r>
              <a:rPr lang="en-US" sz="3000" dirty="0" smtClean="0">
                <a:latin typeface="Arial" charset="0"/>
              </a:rPr>
              <a:t>Activity 3: Develop compelling questions!</a:t>
            </a:r>
            <a:endParaRPr lang="en-US" sz="3000" dirty="0"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167" y="457016"/>
            <a:ext cx="1730282" cy="425239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7200" y="1554304"/>
            <a:ext cx="8229600" cy="514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1pPr>
            <a:lvl2pPr marL="4572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2pPr>
            <a:lvl3pPr marL="9144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3pPr>
            <a:lvl4pPr marL="13716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4pPr>
            <a:lvl5pPr marL="18288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0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Using </a:t>
            </a:r>
            <a:r>
              <a:rPr lang="en-US" dirty="0" smtClean="0">
                <a:solidFill>
                  <a:schemeClr val="tx1"/>
                </a:solidFill>
              </a:rPr>
              <a:t>your </a:t>
            </a:r>
            <a:r>
              <a:rPr lang="en-US" dirty="0" smtClean="0">
                <a:solidFill>
                  <a:schemeClr val="tx1"/>
                </a:solidFill>
              </a:rPr>
              <a:t>team’s subtopic </a:t>
            </a:r>
            <a:r>
              <a:rPr lang="en-US" dirty="0" smtClean="0">
                <a:solidFill>
                  <a:schemeClr val="tx1"/>
                </a:solidFill>
              </a:rPr>
              <a:t>from Activity </a:t>
            </a:r>
            <a:r>
              <a:rPr lang="en-US" dirty="0" smtClean="0">
                <a:solidFill>
                  <a:schemeClr val="tx1"/>
                </a:solidFill>
              </a:rPr>
              <a:t>2…</a:t>
            </a:r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		- Choose THREE question stems.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	- Develop a compelling question using each of the 			  stems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	- Discuss the merits/drawbacks of each question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	- Determine which compelling question your team 			will propose to your SNA partners</a:t>
            </a:r>
            <a:endParaRPr lang="en-US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Debrief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		- Reporter from each team shares</a:t>
            </a:r>
          </a:p>
          <a:p>
            <a:pPr marL="1714500" lvl="3" indent="-342900" algn="l">
              <a:buFont typeface="Courier New"/>
              <a:buChar char="o"/>
            </a:pPr>
            <a:r>
              <a:rPr lang="en-US" sz="2200" dirty="0">
                <a:solidFill>
                  <a:schemeClr val="tx1"/>
                </a:solidFill>
              </a:rPr>
              <a:t>T</a:t>
            </a:r>
            <a:r>
              <a:rPr lang="en-US" sz="2200" dirty="0" smtClean="0">
                <a:solidFill>
                  <a:schemeClr val="tx1"/>
                </a:solidFill>
              </a:rPr>
              <a:t>heir </a:t>
            </a:r>
            <a:r>
              <a:rPr lang="en-US" sz="2200" dirty="0" smtClean="0">
                <a:solidFill>
                  <a:schemeClr val="tx1"/>
                </a:solidFill>
              </a:rPr>
              <a:t>subtopic</a:t>
            </a:r>
            <a:endParaRPr lang="en-US" sz="2200" dirty="0" smtClean="0">
              <a:solidFill>
                <a:schemeClr val="tx1"/>
              </a:solidFill>
            </a:endParaRPr>
          </a:p>
          <a:p>
            <a:pPr marL="1714500" lvl="3" indent="-342900" algn="l">
              <a:buFont typeface="Courier New"/>
              <a:buChar char="o"/>
            </a:pPr>
            <a:r>
              <a:rPr lang="en-US" sz="2200" dirty="0" smtClean="0">
                <a:solidFill>
                  <a:schemeClr val="tx1"/>
                </a:solidFill>
              </a:rPr>
              <a:t>Chosen </a:t>
            </a:r>
            <a:r>
              <a:rPr lang="en-US" sz="2200" dirty="0" smtClean="0">
                <a:solidFill>
                  <a:schemeClr val="tx1"/>
                </a:solidFill>
              </a:rPr>
              <a:t>question stem</a:t>
            </a:r>
          </a:p>
          <a:p>
            <a:pPr marL="1714500" lvl="3" indent="-342900" algn="l">
              <a:buFont typeface="Courier New"/>
              <a:buChar char="o"/>
            </a:pPr>
            <a:r>
              <a:rPr lang="en-US" sz="2200" dirty="0" smtClean="0">
                <a:solidFill>
                  <a:schemeClr val="tx1"/>
                </a:solidFill>
              </a:rPr>
              <a:t>The compelling question for that stem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633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Title 1"/>
          <p:cNvSpPr>
            <a:spLocks noGrp="1"/>
          </p:cNvSpPr>
          <p:nvPr>
            <p:ph type="ctrTitle"/>
          </p:nvPr>
        </p:nvSpPr>
        <p:spPr>
          <a:xfrm>
            <a:off x="0" y="472697"/>
            <a:ext cx="9143999" cy="987834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Activity 4: </a:t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Compelling Question Explanation Video</a:t>
            </a:r>
            <a:endParaRPr lang="en-US" dirty="0"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167" y="457016"/>
            <a:ext cx="1730282" cy="425239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38975" y="1696996"/>
            <a:ext cx="8229600" cy="4229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1pPr>
            <a:lvl2pPr marL="4572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2pPr>
            <a:lvl3pPr marL="9144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3pPr>
            <a:lvl4pPr marL="13716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4pPr>
            <a:lvl5pPr marL="18288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0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176"/>
              </a:spcBef>
            </a:pPr>
            <a:r>
              <a:rPr lang="en-US" dirty="0" smtClean="0">
                <a:solidFill>
                  <a:srgbClr val="000000"/>
                </a:solidFill>
              </a:rPr>
              <a:t>In your </a:t>
            </a:r>
            <a:r>
              <a:rPr lang="en-US" dirty="0" smtClean="0">
                <a:solidFill>
                  <a:srgbClr val="000000"/>
                </a:solidFill>
              </a:rPr>
              <a:t>teams,</a:t>
            </a:r>
          </a:p>
          <a:p>
            <a:pPr marL="342900" indent="-342900" algn="l">
              <a:spcBef>
                <a:spcPts val="1176"/>
              </a:spcBef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Develop a short explanation as to what your compelling question is and why it was chosen. (~1 minute)</a:t>
            </a:r>
          </a:p>
          <a:p>
            <a:pPr marL="342900" indent="-342900" algn="l">
              <a:spcBef>
                <a:spcPts val="1176"/>
              </a:spcBef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Record one or more group members sharing this explanation via video.</a:t>
            </a:r>
          </a:p>
          <a:p>
            <a:pPr marL="342900" indent="-342900" algn="l">
              <a:spcBef>
                <a:spcPts val="1176"/>
              </a:spcBef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Post your team’s compelling question and compelling question explanation video to </a:t>
            </a:r>
            <a:r>
              <a:rPr lang="en-US" dirty="0">
                <a:hlinkClick r:id="rId4"/>
              </a:rPr>
              <a:t>https://pbiglobal7.wikispaces.com/Team+Project+Pages</a:t>
            </a:r>
            <a:r>
              <a:rPr lang="en-US" dirty="0"/>
              <a:t> 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133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Title 1"/>
          <p:cNvSpPr>
            <a:spLocks noGrp="1"/>
          </p:cNvSpPr>
          <p:nvPr>
            <p:ph type="ctrTitle"/>
          </p:nvPr>
        </p:nvSpPr>
        <p:spPr>
          <a:xfrm>
            <a:off x="372245" y="1173951"/>
            <a:ext cx="8485637" cy="848757"/>
          </a:xfrm>
        </p:spPr>
        <p:txBody>
          <a:bodyPr/>
          <a:lstStyle/>
          <a:p>
            <a:pPr algn="l"/>
            <a:r>
              <a:rPr lang="en-US" sz="2800" dirty="0" smtClean="0">
                <a:latin typeface="Arial" charset="0"/>
              </a:rPr>
              <a:t>By the end of today’s session, your team will have…</a:t>
            </a:r>
            <a:endParaRPr lang="en-US" sz="2800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2244" y="2163826"/>
            <a:ext cx="8250473" cy="3982697"/>
          </a:xfrm>
        </p:spPr>
        <p:txBody>
          <a:bodyPr rtlCol="0">
            <a:normAutofit/>
          </a:bodyPr>
          <a:lstStyle/>
          <a:p>
            <a:pPr marL="457200" indent="-457200" algn="l" fontAlgn="auto">
              <a:spcBef>
                <a:spcPts val="1272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800" dirty="0" smtClean="0">
                <a:ea typeface="+mn-ea"/>
              </a:rPr>
              <a:t>Chosen a subtopic,</a:t>
            </a:r>
          </a:p>
          <a:p>
            <a:pPr marL="457200" indent="-457200" algn="l" fontAlgn="auto">
              <a:spcBef>
                <a:spcPts val="1272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800" dirty="0">
                <a:ea typeface="+mn-ea"/>
              </a:rPr>
              <a:t>D</a:t>
            </a:r>
            <a:r>
              <a:rPr lang="en-US" sz="2800" dirty="0" smtClean="0">
                <a:ea typeface="+mn-ea"/>
              </a:rPr>
              <a:t>eveloped a compelling question,</a:t>
            </a:r>
          </a:p>
          <a:p>
            <a:pPr marL="457200" indent="-457200" algn="l" fontAlgn="auto">
              <a:spcBef>
                <a:spcPts val="1272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800" dirty="0" smtClean="0">
                <a:ea typeface="+mn-ea"/>
              </a:rPr>
              <a:t>Created a 1-minute video explaining your compelling question,</a:t>
            </a:r>
          </a:p>
          <a:p>
            <a:pPr marL="457200" indent="-457200" algn="l" fontAlgn="auto">
              <a:spcBef>
                <a:spcPts val="1272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800" dirty="0">
                <a:ea typeface="+mn-ea"/>
              </a:rPr>
              <a:t>Posted your video to </a:t>
            </a:r>
            <a:r>
              <a:rPr lang="en-US" sz="2800" dirty="0">
                <a:ea typeface="+mn-ea"/>
                <a:hlinkClick r:id="rId2"/>
              </a:rPr>
              <a:t>https://pbiglobal7.wikispaces.com/Team+Project+</a:t>
            </a:r>
            <a:r>
              <a:rPr lang="en-US" sz="2800" dirty="0" smtClean="0">
                <a:ea typeface="+mn-ea"/>
                <a:hlinkClick r:id="rId2"/>
              </a:rPr>
              <a:t>Pages</a:t>
            </a:r>
            <a:r>
              <a:rPr lang="en-US" sz="2800" dirty="0" smtClean="0">
                <a:ea typeface="+mn-ea"/>
              </a:rPr>
              <a:t> </a:t>
            </a:r>
          </a:p>
          <a:p>
            <a:pPr marL="457200" indent="-457200" algn="l" fontAlgn="auto">
              <a:spcAft>
                <a:spcPts val="0"/>
              </a:spcAft>
              <a:buFont typeface="Arial"/>
              <a:buChar char="•"/>
              <a:defRPr/>
            </a:pPr>
            <a:endParaRPr lang="en-US" sz="3000" dirty="0" smtClean="0">
              <a:ea typeface="+mn-ea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167" y="457016"/>
            <a:ext cx="1730282" cy="425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386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ncstate-ppt-template-horizontal-left-log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ncstate-ppt-template-horizontal-left-logo.potx</Template>
  <TotalTime>2862</TotalTime>
  <Words>434</Words>
  <Application>Microsoft Macintosh PowerPoint</Application>
  <PresentationFormat>On-screen Show (4:3)</PresentationFormat>
  <Paragraphs>72</Paragraphs>
  <Slides>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ncstate-ppt-template-horizontal-left-logo</vt:lpstr>
      <vt:lpstr>Project-Based Inquiry (PBI) Global</vt:lpstr>
      <vt:lpstr>By the end of today’s session, your team will have…</vt:lpstr>
      <vt:lpstr>PowerPoint Presentation</vt:lpstr>
      <vt:lpstr>What makes a question compelling?</vt:lpstr>
      <vt:lpstr>Activity 1: Compelling or not?</vt:lpstr>
      <vt:lpstr>Activity 2: Pick a subtopic!</vt:lpstr>
      <vt:lpstr>Activity 3: Develop compelling questions!</vt:lpstr>
      <vt:lpstr>Activity 4:  Compelling Question Explanation Video</vt:lpstr>
      <vt:lpstr>By the end of today’s session, your team will have…</vt:lpstr>
    </vt:vector>
  </TitlesOfParts>
  <Company>NCSU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Kylie Cafiero</dc:creator>
  <cp:lastModifiedBy>mphimes Himes</cp:lastModifiedBy>
  <cp:revision>32</cp:revision>
  <dcterms:created xsi:type="dcterms:W3CDTF">2014-05-29T18:47:36Z</dcterms:created>
  <dcterms:modified xsi:type="dcterms:W3CDTF">2015-10-12T14:49:17Z</dcterms:modified>
</cp:coreProperties>
</file>